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1" r:id="rId3"/>
    <p:sldId id="261" r:id="rId4"/>
    <p:sldId id="272" r:id="rId5"/>
    <p:sldId id="275" r:id="rId6"/>
    <p:sldId id="276" r:id="rId7"/>
    <p:sldId id="277" r:id="rId8"/>
    <p:sldId id="278" r:id="rId9"/>
    <p:sldId id="279" r:id="rId10"/>
    <p:sldId id="274" r:id="rId11"/>
    <p:sldId id="283" r:id="rId12"/>
    <p:sldId id="280" r:id="rId13"/>
    <p:sldId id="281" r:id="rId14"/>
    <p:sldId id="282" r:id="rId15"/>
    <p:sldId id="260" r:id="rId16"/>
  </p:sldIdLst>
  <p:sldSz cx="12192000" cy="6858000"/>
  <p:notesSz cx="6858000" cy="9144000"/>
  <p:embeddedFontLst>
    <p:embeddedFont>
      <p:font typeface="ALS Sector Bold"/>
      <p:bold r:id="rId18"/>
    </p:embeddedFont>
    <p:embeddedFont>
      <p:font typeface="ALS Sector Regular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pen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60" autoAdjust="0"/>
  </p:normalViewPr>
  <p:slideViewPr>
    <p:cSldViewPr snapToGrid="0">
      <p:cViewPr varScale="1">
        <p:scale>
          <a:sx n="71" d="100"/>
          <a:sy n="71" d="100"/>
        </p:scale>
        <p:origin x="618" y="66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1" r:id="rId5"/>
    <p:sldLayoutId id="2147483660" r:id="rId6"/>
    <p:sldLayoutId id="2147483662" r:id="rId7"/>
    <p:sldLayoutId id="2147483651" r:id="rId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 </a:t>
            </a:r>
            <a:b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 курсу «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»: Композиционные материалы. Прогнозирование конечных свойств новых материалов.</a:t>
            </a:r>
            <a:b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400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Ишутенко Анна Владимировна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6433320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Модели машинного обучения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sp>
        <p:nvSpPr>
          <p:cNvPr id="16" name="Google Shape;173;p7">
            <a:extLst>
              <a:ext uri="{FF2B5EF4-FFF2-40B4-BE49-F238E27FC236}">
                <a16:creationId xmlns:a16="http://schemas.microsoft.com/office/drawing/2014/main" id="{B8A88687-9CAE-4AF4-8BD4-1B575606A215}"/>
              </a:ext>
            </a:extLst>
          </p:cNvPr>
          <p:cNvSpPr txBox="1"/>
          <p:nvPr/>
        </p:nvSpPr>
        <p:spPr>
          <a:xfrm>
            <a:off x="1167653" y="6271333"/>
            <a:ext cx="985669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Рис. 10 – Результаты тестовых и прогнозный значений различных моделей машинного обучения для параметра модуля упругости при растяжении, ГПа </a:t>
            </a:r>
            <a:endParaRPr lang="ru-RU" sz="1600" dirty="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DACC30-5303-4D9F-9D63-9E76BDCB4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02" y="1445824"/>
            <a:ext cx="2942959" cy="21714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CD5785-CEDA-4D1F-AFA3-FB0A65FBE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588" y="1445824"/>
            <a:ext cx="2942959" cy="217143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3B7CB4B-ED90-4F50-98C6-8C6E73464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861" y="1445824"/>
            <a:ext cx="2942959" cy="217143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D2E13D4-0C40-49AC-A5A0-FA2FC6DE1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241" y="3893136"/>
            <a:ext cx="2942959" cy="217143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D7D1798-8172-47E2-9A3F-4CB68BC1F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828" y="3893136"/>
            <a:ext cx="2942959" cy="217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7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6433320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Модели машинного обучения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sp>
        <p:nvSpPr>
          <p:cNvPr id="16" name="Google Shape;173;p7">
            <a:extLst>
              <a:ext uri="{FF2B5EF4-FFF2-40B4-BE49-F238E27FC236}">
                <a16:creationId xmlns:a16="http://schemas.microsoft.com/office/drawing/2014/main" id="{B8A88687-9CAE-4AF4-8BD4-1B575606A215}"/>
              </a:ext>
            </a:extLst>
          </p:cNvPr>
          <p:cNvSpPr txBox="1"/>
          <p:nvPr/>
        </p:nvSpPr>
        <p:spPr>
          <a:xfrm>
            <a:off x="1167653" y="6271333"/>
            <a:ext cx="985669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Рис. 11 – Результаты тестовых и прогнозный значений различных моделей машинного обучения для параметра прочности при растяжении, МПа </a:t>
            </a:r>
            <a:endParaRPr lang="ru-RU" sz="1600" dirty="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056306-28DB-4F35-B2F7-3FDCB7619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798" y="1285713"/>
            <a:ext cx="3254695" cy="23788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D0B9CB6-DB61-4C8A-A121-A4B76C5D7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625" y="3815005"/>
            <a:ext cx="3154868" cy="23059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80F4DE8-845E-4341-8AD1-6D2723514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540" y="1254860"/>
            <a:ext cx="3296907" cy="24097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E16D9FE-FCD7-401C-93B2-6455E41B8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540" y="3784152"/>
            <a:ext cx="3296907" cy="240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8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6433320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Создание нейронной сети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sp>
        <p:nvSpPr>
          <p:cNvPr id="16" name="Google Shape;173;p7">
            <a:extLst>
              <a:ext uri="{FF2B5EF4-FFF2-40B4-BE49-F238E27FC236}">
                <a16:creationId xmlns:a16="http://schemas.microsoft.com/office/drawing/2014/main" id="{B8A88687-9CAE-4AF4-8BD4-1B575606A215}"/>
              </a:ext>
            </a:extLst>
          </p:cNvPr>
          <p:cNvSpPr txBox="1"/>
          <p:nvPr/>
        </p:nvSpPr>
        <p:spPr>
          <a:xfrm>
            <a:off x="1456193" y="5488682"/>
            <a:ext cx="985669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Рисунок 12 - Тестовые и прогнозные значения построенной нейронной сети. График предсказаний и настоящих значений</a:t>
            </a:r>
            <a:endParaRPr lang="ru-RU" sz="1600" dirty="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5FD9BF-A2D8-4A2C-B09B-F9A8A4B2D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9" y="2195464"/>
            <a:ext cx="8280084" cy="28202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92D9C94-F798-4B0D-8064-7DCBDC46BB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864225" y="2208911"/>
            <a:ext cx="2928733" cy="267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799891" y="590316"/>
            <a:ext cx="4873461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приложения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sp>
        <p:nvSpPr>
          <p:cNvPr id="16" name="Google Shape;173;p7">
            <a:extLst>
              <a:ext uri="{FF2B5EF4-FFF2-40B4-BE49-F238E27FC236}">
                <a16:creationId xmlns:a16="http://schemas.microsoft.com/office/drawing/2014/main" id="{B8A88687-9CAE-4AF4-8BD4-1B575606A215}"/>
              </a:ext>
            </a:extLst>
          </p:cNvPr>
          <p:cNvSpPr txBox="1"/>
          <p:nvPr/>
        </p:nvSpPr>
        <p:spPr>
          <a:xfrm>
            <a:off x="1456193" y="5488682"/>
            <a:ext cx="985669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Рисунок 1</a:t>
            </a:r>
            <a:r>
              <a:rPr lang="en-US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3</a:t>
            </a:r>
            <a:r>
              <a:rPr lang="ru-RU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 - Тестовые и прогнозные значения построенной нейронной сети. График предсказаний и настоящих значений</a:t>
            </a:r>
            <a:endParaRPr lang="ru-RU" sz="1600" dirty="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45B32B-7975-416F-8ED1-310E10CE3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1471339"/>
            <a:ext cx="6744641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5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6433320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Создание репозитория на 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GitHub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sp>
        <p:nvSpPr>
          <p:cNvPr id="16" name="Google Shape;173;p7">
            <a:extLst>
              <a:ext uri="{FF2B5EF4-FFF2-40B4-BE49-F238E27FC236}">
                <a16:creationId xmlns:a16="http://schemas.microsoft.com/office/drawing/2014/main" id="{B8A88687-9CAE-4AF4-8BD4-1B575606A215}"/>
              </a:ext>
            </a:extLst>
          </p:cNvPr>
          <p:cNvSpPr txBox="1"/>
          <p:nvPr/>
        </p:nvSpPr>
        <p:spPr>
          <a:xfrm>
            <a:off x="1167653" y="6088362"/>
            <a:ext cx="985669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Рисунок 1</a:t>
            </a:r>
            <a:r>
              <a:rPr lang="en-US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4</a:t>
            </a:r>
            <a:r>
              <a:rPr lang="ru-RU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 – Репозиторий на </a:t>
            </a:r>
            <a:r>
              <a:rPr lang="en-US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GitHub</a:t>
            </a:r>
            <a:endParaRPr lang="ru-RU" sz="1600" dirty="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BA82AD1-5D12-4683-8203-AAA1A8EC0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59" y="1387410"/>
            <a:ext cx="6096001" cy="266015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813316-F4D9-4762-9CE9-E3B6EC0EC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881" y="2494986"/>
            <a:ext cx="5997465" cy="310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3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4897451" y="566412"/>
            <a:ext cx="2643189" cy="666000"/>
            <a:chOff x="1476751" y="3499669"/>
            <a:chExt cx="4619249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1" y="3499669"/>
              <a:ext cx="4210124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   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Введение</a:t>
              </a:r>
              <a:endParaRPr lang="ru-RU" sz="2800" spc="18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408143" y="1719562"/>
            <a:ext cx="96218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Почему композиты?</a:t>
            </a:r>
            <a:endParaRPr lang="ru-RU" sz="1600" b="1" dirty="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  <a:p>
            <a:pPr lvl="0" algn="ctr"/>
            <a:r>
              <a:rPr lang="ru-RU" sz="16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Композиционные вещества превосходят привычно используемые материалы по прочностным, механическим характеристиками и выгодно отличаются по массе, имея легкий вес.</a:t>
            </a:r>
            <a:endParaRPr sz="1600" dirty="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66" name="Google Shape;125;p4">
            <a:extLst>
              <a:ext uri="{FF2B5EF4-FFF2-40B4-BE49-F238E27FC236}">
                <a16:creationId xmlns:a16="http://schemas.microsoft.com/office/drawing/2014/main" id="{F6DDAE92-2E33-4398-B45C-F46B3BD56391}"/>
              </a:ext>
            </a:extLst>
          </p:cNvPr>
          <p:cNvSpPr/>
          <p:nvPr/>
        </p:nvSpPr>
        <p:spPr>
          <a:xfrm>
            <a:off x="1382780" y="3099701"/>
            <a:ext cx="9621807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Какие недостатки?</a:t>
            </a:r>
            <a:endParaRPr lang="ru-RU" sz="1600" b="1" dirty="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  <a:p>
            <a:pPr lvl="0" algn="ctr"/>
            <a:r>
              <a:rPr lang="ru-RU" sz="16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Среди прочих - сложность точного определения конечных свойств нового материала на основе характеристик соединяемых компонентов. Повышается стоимость и удлиняется время создания и производства нового материала.</a:t>
            </a:r>
            <a:endParaRPr sz="1600" dirty="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67" name="Google Shape;125;p4">
            <a:extLst>
              <a:ext uri="{FF2B5EF4-FFF2-40B4-BE49-F238E27FC236}">
                <a16:creationId xmlns:a16="http://schemas.microsoft.com/office/drawing/2014/main" id="{54468D1A-ED18-4643-BB98-95E6AEF414D1}"/>
              </a:ext>
            </a:extLst>
          </p:cNvPr>
          <p:cNvSpPr/>
          <p:nvPr/>
        </p:nvSpPr>
        <p:spPr>
          <a:xfrm>
            <a:off x="1285096" y="4726061"/>
            <a:ext cx="96218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Возможное решение?</a:t>
            </a:r>
            <a:endParaRPr lang="ru-RU" sz="1600" b="1" dirty="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  <a:p>
            <a:pPr lvl="0" algn="ctr"/>
            <a:r>
              <a:rPr lang="ru-RU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Разработка моделей для точного прогноза конечных свойств позволит снизить количество необходимых экспериментов, а значит, сэкономить ресурсы и ускорить процесс разработки новейших материалов.</a:t>
            </a:r>
            <a:endParaRPr sz="1600" dirty="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8398F4-1A02-4CFE-8CF9-7EE4885F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02" y="4882250"/>
            <a:ext cx="830956" cy="8309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F719AA-5AC2-4FD0-982F-89D9CF280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02" y="3326553"/>
            <a:ext cx="830956" cy="8309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32BDBF9-61AA-4B19-A207-F316B01B7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01" y="1717747"/>
            <a:ext cx="830957" cy="83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996555" y="606669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Постановка задачи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6" name="Текст 5">
            <a:extLst>
              <a:ext uri="{FF2B5EF4-FFF2-40B4-BE49-F238E27FC236}">
                <a16:creationId xmlns:a16="http://schemas.microsoft.com/office/drawing/2014/main" id="{8F1685CA-1DE0-4BD3-A94C-96A66046C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 algn="ctr">
              <a:buNone/>
            </a:pP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Цель работы: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ctr"/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Разработка моделей для прогнозирования механических свойств композитных материалов</a:t>
            </a:r>
          </a:p>
          <a:p>
            <a:pPr marL="76200" lvl="0" indent="0" algn="ctr">
              <a:buNone/>
            </a:pP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 algn="ctr">
              <a:buNone/>
            </a:pPr>
            <a:r>
              <a:rPr lang="ru-RU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Задачи:</a:t>
            </a:r>
            <a:endParaRPr lang="ru-RU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ctr"/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Разведочный анализ и предобработка данных</a:t>
            </a:r>
          </a:p>
          <a:p>
            <a:pPr lvl="0" algn="ctr"/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Обучение моделей  </a:t>
            </a:r>
          </a:p>
          <a:p>
            <a:pPr lvl="0" algn="ctr"/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Создание нейронной сети для рекомендации Матрица-наполнитель</a:t>
            </a:r>
          </a:p>
          <a:p>
            <a:pPr lvl="0" algn="ctr"/>
            <a:r>
              <a:rPr lang="ru-RU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Создание приложения для прогнозирования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AD7611-E32F-4DBB-A9B7-4C3419B3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4791074"/>
            <a:ext cx="1171575" cy="11715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EE9C328-5F76-48F7-85CC-04934962E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905" y="4724704"/>
            <a:ext cx="1237945" cy="123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524734" y="1489260"/>
            <a:ext cx="11305316" cy="121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just">
              <a:lnSpc>
                <a:spcPct val="90000"/>
              </a:lnSpc>
              <a:buSzPts val="2700"/>
            </a:pPr>
            <a:r>
              <a:rPr lang="ru-RU" sz="20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Исходные данные содержат два </a:t>
            </a:r>
            <a:r>
              <a:rPr lang="ru-RU" sz="2000" dirty="0" err="1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датасета</a:t>
            </a:r>
            <a:r>
              <a:rPr lang="ru-RU" sz="20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 (</a:t>
            </a:r>
            <a:r>
              <a:rPr lang="ru-RU" sz="2000" dirty="0" err="1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X_nup</a:t>
            </a:r>
            <a:r>
              <a:rPr lang="ru-RU" sz="20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: число параметров – 3, строк 1040; </a:t>
            </a:r>
            <a:r>
              <a:rPr lang="en-US" sz="20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X</a:t>
            </a:r>
            <a:r>
              <a:rPr lang="ru-RU" sz="20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_</a:t>
            </a:r>
            <a:r>
              <a:rPr lang="ru-RU" sz="2000" dirty="0" err="1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bp</a:t>
            </a:r>
            <a:r>
              <a:rPr lang="ru-RU" sz="20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: число параметров – 11, строк 1023</a:t>
            </a:r>
            <a:r>
              <a:rPr lang="en-US" sz="20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)</a:t>
            </a:r>
            <a:r>
              <a:rPr lang="ru-RU" sz="20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, параметры – различные характеристики композитных материалов.</a:t>
            </a:r>
            <a:endParaRPr lang="ru-RU" sz="2000" dirty="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956762" y="455121"/>
            <a:ext cx="383539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Входные данные</a:t>
              </a:r>
              <a:endParaRPr lang="ru-RU" sz="2800" spc="18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6A6A902-8E9A-47E0-906F-E17A5D1F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89" y="2324025"/>
            <a:ext cx="2749700" cy="312627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BDA83E-3605-413C-82C6-ED3873FB7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347" y="2324025"/>
            <a:ext cx="7815686" cy="3126274"/>
          </a:xfrm>
          <a:prstGeom prst="rect">
            <a:avLst/>
          </a:prstGeom>
        </p:spPr>
      </p:pic>
      <p:sp>
        <p:nvSpPr>
          <p:cNvPr id="14" name="Google Shape;173;p7">
            <a:extLst>
              <a:ext uri="{FF2B5EF4-FFF2-40B4-BE49-F238E27FC236}">
                <a16:creationId xmlns:a16="http://schemas.microsoft.com/office/drawing/2014/main" id="{FDE69207-42DB-4391-9B86-CE34810D1EA5}"/>
              </a:ext>
            </a:extLst>
          </p:cNvPr>
          <p:cNvSpPr txBox="1"/>
          <p:nvPr/>
        </p:nvSpPr>
        <p:spPr>
          <a:xfrm>
            <a:off x="443342" y="5819048"/>
            <a:ext cx="11305316" cy="46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20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Рис. 1, 2 – входные </a:t>
            </a:r>
            <a:r>
              <a:rPr lang="ru-RU" sz="20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датасеты</a:t>
            </a:r>
            <a:r>
              <a:rPr lang="ru-RU" sz="20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X_nup</a:t>
            </a:r>
            <a:r>
              <a:rPr lang="en-US" sz="20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, </a:t>
            </a:r>
            <a:r>
              <a:rPr lang="en-US" sz="2000" dirty="0" err="1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X_bp</a:t>
            </a:r>
            <a:r>
              <a:rPr lang="ru-RU" sz="20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 формата </a:t>
            </a:r>
            <a:r>
              <a:rPr lang="en-US" sz="2000" dirty="0">
                <a:solidFill>
                  <a:srgbClr val="26262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MS Excel</a:t>
            </a:r>
            <a:endParaRPr lang="ru-RU" sz="2000" dirty="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44760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 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4" name="Google Shape;173;p7">
            <a:extLst>
              <a:ext uri="{FF2B5EF4-FFF2-40B4-BE49-F238E27FC236}">
                <a16:creationId xmlns:a16="http://schemas.microsoft.com/office/drawing/2014/main" id="{5FC8F84E-E3B7-40B6-B33E-D2EECB4F67E6}"/>
              </a:ext>
            </a:extLst>
          </p:cNvPr>
          <p:cNvSpPr txBox="1"/>
          <p:nvPr/>
        </p:nvSpPr>
        <p:spPr>
          <a:xfrm>
            <a:off x="843936" y="5958280"/>
            <a:ext cx="4542450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Рис. 3 - Гистограммы распределения каждой из переменных</a:t>
            </a:r>
            <a:endParaRPr lang="ru-RU" sz="1600" dirty="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</p:txBody>
      </p:sp>
      <p:sp>
        <p:nvSpPr>
          <p:cNvPr id="15" name="Google Shape;173;p7">
            <a:extLst>
              <a:ext uri="{FF2B5EF4-FFF2-40B4-BE49-F238E27FC236}">
                <a16:creationId xmlns:a16="http://schemas.microsoft.com/office/drawing/2014/main" id="{88FED465-DB58-431E-B5CB-BFC105258F4B}"/>
              </a:ext>
            </a:extLst>
          </p:cNvPr>
          <p:cNvSpPr txBox="1"/>
          <p:nvPr/>
        </p:nvSpPr>
        <p:spPr>
          <a:xfrm>
            <a:off x="6695591" y="5958280"/>
            <a:ext cx="4101326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Рис. 4 — Попарные графики рассеяния</a:t>
            </a:r>
            <a:endParaRPr lang="ru-RU" sz="1600" dirty="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9228FB-A7CA-43DC-AB1F-1881EAAFF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36" y="1280649"/>
            <a:ext cx="4456461" cy="446202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118411-67BD-4DF3-9B16-AD70A5964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564" y="1135293"/>
            <a:ext cx="4607380" cy="46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2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sp>
        <p:nvSpPr>
          <p:cNvPr id="11" name="Google Shape;173;p7">
            <a:extLst>
              <a:ext uri="{FF2B5EF4-FFF2-40B4-BE49-F238E27FC236}">
                <a16:creationId xmlns:a16="http://schemas.microsoft.com/office/drawing/2014/main" id="{42A8A022-A592-48E1-B9D8-29B0981BE739}"/>
              </a:ext>
            </a:extLst>
          </p:cNvPr>
          <p:cNvSpPr txBox="1"/>
          <p:nvPr/>
        </p:nvSpPr>
        <p:spPr>
          <a:xfrm>
            <a:off x="3199673" y="6133706"/>
            <a:ext cx="5726886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Рис. </a:t>
            </a:r>
            <a:r>
              <a:rPr lang="en-US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5</a:t>
            </a:r>
            <a:r>
              <a:rPr lang="ru-RU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 – Анализ выбросов. Диаграмма «ящик с усами»</a:t>
            </a:r>
            <a:endParaRPr lang="ru-RU" sz="1600" dirty="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80C054-1334-47B4-A392-C3CAFE2BC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37" y="1248972"/>
            <a:ext cx="10722504" cy="4753216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EE617B3-B766-4576-9EA2-A0DC32CA781A}"/>
              </a:ext>
            </a:extLst>
          </p:cNvPr>
          <p:cNvGrpSpPr/>
          <p:nvPr/>
        </p:nvGrpSpPr>
        <p:grpSpPr>
          <a:xfrm>
            <a:off x="3167880" y="469293"/>
            <a:ext cx="644760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A0DD8325-4F66-49BA-AE3D-9AE4D082F75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 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FEFEFA27-91F2-46E9-8EEB-ADFF8CE52CAF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18C80A0B-5802-48C6-9E38-9F784DF9A78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239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sp>
        <p:nvSpPr>
          <p:cNvPr id="11" name="Google Shape;173;p7">
            <a:extLst>
              <a:ext uri="{FF2B5EF4-FFF2-40B4-BE49-F238E27FC236}">
                <a16:creationId xmlns:a16="http://schemas.microsoft.com/office/drawing/2014/main" id="{42A8A022-A592-48E1-B9D8-29B0981BE739}"/>
              </a:ext>
            </a:extLst>
          </p:cNvPr>
          <p:cNvSpPr txBox="1"/>
          <p:nvPr/>
        </p:nvSpPr>
        <p:spPr>
          <a:xfrm>
            <a:off x="3274771" y="5699329"/>
            <a:ext cx="5726886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Рис. 6 – Вычисление средних и медианных значений каждой колонки, поиск пропусков</a:t>
            </a:r>
            <a:endParaRPr lang="ru-RU" sz="1600" dirty="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EE617B3-B766-4576-9EA2-A0DC32CA781A}"/>
              </a:ext>
            </a:extLst>
          </p:cNvPr>
          <p:cNvGrpSpPr/>
          <p:nvPr/>
        </p:nvGrpSpPr>
        <p:grpSpPr>
          <a:xfrm>
            <a:off x="3167880" y="469293"/>
            <a:ext cx="644760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A0DD8325-4F66-49BA-AE3D-9AE4D082F75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 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FEFEFA27-91F2-46E9-8EEB-ADFF8CE52CAF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18C80A0B-5802-48C6-9E38-9F784DF9A78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559C5A1C-559B-4937-8849-7B55DAE17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77660"/>
              </p:ext>
            </p:extLst>
          </p:nvPr>
        </p:nvGraphicFramePr>
        <p:xfrm>
          <a:off x="490560" y="1855406"/>
          <a:ext cx="11416554" cy="3436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5518">
                  <a:extLst>
                    <a:ext uri="{9D8B030D-6E8A-4147-A177-3AD203B41FA5}">
                      <a16:colId xmlns:a16="http://schemas.microsoft.com/office/drawing/2014/main" val="3967199076"/>
                    </a:ext>
                  </a:extLst>
                </a:gridCol>
                <a:gridCol w="4074459">
                  <a:extLst>
                    <a:ext uri="{9D8B030D-6E8A-4147-A177-3AD203B41FA5}">
                      <a16:colId xmlns:a16="http://schemas.microsoft.com/office/drawing/2014/main" val="3103249339"/>
                    </a:ext>
                  </a:extLst>
                </a:gridCol>
                <a:gridCol w="3536577">
                  <a:extLst>
                    <a:ext uri="{9D8B030D-6E8A-4147-A177-3AD203B41FA5}">
                      <a16:colId xmlns:a16="http://schemas.microsoft.com/office/drawing/2014/main" val="789561723"/>
                    </a:ext>
                  </a:extLst>
                </a:gridCol>
              </a:tblGrid>
              <a:tr h="343625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31892463"/>
                  </a:ext>
                </a:extLst>
              </a:tr>
            </a:tbl>
          </a:graphicData>
        </a:graphic>
      </p:graphicFrame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126F31E-0F0D-4801-BFD3-E105627A2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55" y="2491508"/>
            <a:ext cx="3528137" cy="217378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C512E80-457B-4562-BAE0-B9758B991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309" y="2473523"/>
            <a:ext cx="3523822" cy="217378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0AE1127-8A14-4EC9-ABC3-EAB61F4CD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565" y="2491508"/>
            <a:ext cx="2798539" cy="216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3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sp>
        <p:nvSpPr>
          <p:cNvPr id="11" name="Google Shape;173;p7">
            <a:extLst>
              <a:ext uri="{FF2B5EF4-FFF2-40B4-BE49-F238E27FC236}">
                <a16:creationId xmlns:a16="http://schemas.microsoft.com/office/drawing/2014/main" id="{42A8A022-A592-48E1-B9D8-29B0981BE739}"/>
              </a:ext>
            </a:extLst>
          </p:cNvPr>
          <p:cNvSpPr txBox="1"/>
          <p:nvPr/>
        </p:nvSpPr>
        <p:spPr>
          <a:xfrm>
            <a:off x="558782" y="6133706"/>
            <a:ext cx="5726886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 algn="ctr">
              <a:lnSpc>
                <a:spcPct val="90000"/>
              </a:lnSpc>
              <a:buSzPts val="2700"/>
            </a:pPr>
            <a:r>
              <a:rPr lang="ru-RU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Рис. 7 – Гистограммы распределения каждой из переменных после удаления выбросов, нормализации и стандартизации</a:t>
            </a:r>
            <a:endParaRPr lang="ru-RU" sz="1600" dirty="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EE617B3-B766-4576-9EA2-A0DC32CA781A}"/>
              </a:ext>
            </a:extLst>
          </p:cNvPr>
          <p:cNvGrpSpPr/>
          <p:nvPr/>
        </p:nvGrpSpPr>
        <p:grpSpPr>
          <a:xfrm>
            <a:off x="3167880" y="469293"/>
            <a:ext cx="644760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A0DD8325-4F66-49BA-AE3D-9AE4D082F75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 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FEFEFA27-91F2-46E9-8EEB-ADFF8CE52CAF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18C80A0B-5802-48C6-9E38-9F784DF9A78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545C5C-4BB9-4627-B87F-D88662682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17" y="1255098"/>
            <a:ext cx="4872525" cy="4878608"/>
          </a:xfrm>
          <a:prstGeom prst="rect">
            <a:avLst/>
          </a:prstGeom>
        </p:spPr>
      </p:pic>
      <p:sp>
        <p:nvSpPr>
          <p:cNvPr id="13" name="Google Shape;173;p7">
            <a:extLst>
              <a:ext uri="{FF2B5EF4-FFF2-40B4-BE49-F238E27FC236}">
                <a16:creationId xmlns:a16="http://schemas.microsoft.com/office/drawing/2014/main" id="{5F505557-8503-4935-80F7-8C63E666A127}"/>
              </a:ext>
            </a:extLst>
          </p:cNvPr>
          <p:cNvSpPr txBox="1"/>
          <p:nvPr/>
        </p:nvSpPr>
        <p:spPr>
          <a:xfrm>
            <a:off x="6096000" y="6108616"/>
            <a:ext cx="5726886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Рис. </a:t>
            </a:r>
            <a:r>
              <a:rPr lang="en-US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8</a:t>
            </a:r>
            <a:r>
              <a:rPr lang="ru-RU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 – </a:t>
            </a:r>
            <a:r>
              <a:rPr lang="ru-RU" sz="1600" dirty="0" err="1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Датасет</a:t>
            </a:r>
            <a:r>
              <a:rPr lang="ru-RU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 после удаления выбросов и нормализации</a:t>
            </a:r>
            <a:endParaRPr lang="ru-RU" sz="1600" dirty="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F3214E3-0711-47CF-8406-AA550CA1D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336" y="1261424"/>
            <a:ext cx="5870536" cy="253869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C42EF9A-F2C3-49C5-8527-3A6D3D33C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543" y="3926246"/>
            <a:ext cx="5181343" cy="19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sp>
        <p:nvSpPr>
          <p:cNvPr id="11" name="Google Shape;173;p7">
            <a:extLst>
              <a:ext uri="{FF2B5EF4-FFF2-40B4-BE49-F238E27FC236}">
                <a16:creationId xmlns:a16="http://schemas.microsoft.com/office/drawing/2014/main" id="{42A8A022-A592-48E1-B9D8-29B0981BE739}"/>
              </a:ext>
            </a:extLst>
          </p:cNvPr>
          <p:cNvSpPr txBox="1"/>
          <p:nvPr/>
        </p:nvSpPr>
        <p:spPr>
          <a:xfrm>
            <a:off x="3199673" y="6133706"/>
            <a:ext cx="5726886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Рис. </a:t>
            </a:r>
            <a:r>
              <a:rPr lang="en-US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9 – </a:t>
            </a:r>
            <a:r>
              <a:rPr lang="ru-RU" sz="1600" dirty="0">
                <a:solidFill>
                  <a:srgbClr val="2727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Тепловая карта корреляции</a:t>
            </a:r>
            <a:endParaRPr lang="ru-RU" sz="1600" dirty="0">
              <a:solidFill>
                <a:srgbClr val="26262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EE617B3-B766-4576-9EA2-A0DC32CA781A}"/>
              </a:ext>
            </a:extLst>
          </p:cNvPr>
          <p:cNvGrpSpPr/>
          <p:nvPr/>
        </p:nvGrpSpPr>
        <p:grpSpPr>
          <a:xfrm>
            <a:off x="3167880" y="469293"/>
            <a:ext cx="644760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A0DD8325-4F66-49BA-AE3D-9AE4D082F75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 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FEFEFA27-91F2-46E9-8EEB-ADFF8CE52CAF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18C80A0B-5802-48C6-9E38-9F784DF9A78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61F5B9-1A9D-4435-9126-AB8BD2856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83" y="1444285"/>
            <a:ext cx="4986331" cy="468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9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7519</TotalTime>
  <Words>381</Words>
  <Application>Microsoft Office PowerPoint</Application>
  <PresentationFormat>Широкоэкранный</PresentationFormat>
  <Paragraphs>56</Paragraphs>
  <Slides>15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Open Sans</vt:lpstr>
      <vt:lpstr>Roboto Black</vt:lpstr>
      <vt:lpstr>Calibri</vt:lpstr>
      <vt:lpstr>Noto Sans Symbols</vt:lpstr>
      <vt:lpstr>ALS Sector Bold</vt:lpstr>
      <vt:lpstr>Times New Roman</vt:lpstr>
      <vt:lpstr>ALS Sector Regular</vt:lpstr>
      <vt:lpstr>Arial</vt:lpstr>
      <vt:lpstr>If,kjyVUNE_28012021</vt:lpstr>
      <vt:lpstr>ВЫПУСКНАЯ КВАЛИФИКАЦИОННАЯ РАБОТА  по курсу «Data Science»: Композиционные материалы. Прогнозирование конечных свойств новых материалов.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Анна Ишутенко</cp:lastModifiedBy>
  <cp:revision>133</cp:revision>
  <dcterms:created xsi:type="dcterms:W3CDTF">2021-02-24T09:03:25Z</dcterms:created>
  <dcterms:modified xsi:type="dcterms:W3CDTF">2024-08-28T21:05:55Z</dcterms:modified>
</cp:coreProperties>
</file>